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Raleway" pitchFamily="2" charset="77"/>
      <p:regular r:id="rId25"/>
      <p:bold r:id="rId26"/>
      <p:italic r:id="rId27"/>
      <p:boldItalic r:id="rId28"/>
    </p:embeddedFont>
    <p:embeddedFont>
      <p:font typeface="Raleway Medium" panose="020F0502020204030204" pitchFamily="34" charset="0"/>
      <p:regular r:id="rId29"/>
      <p:bold r:id="rId30"/>
      <p:italic r:id="rId31"/>
      <p:boldItalic r:id="rId32"/>
    </p:embeddedFont>
    <p:embeddedFont>
      <p:font typeface="Raleway SemiBold"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6d9b28ec0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6d9b28ec0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155e88a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7155e88a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155e88a9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155e88a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d9b28ec0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d9b28ec0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7155e88a9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7155e88a9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7155e88a9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7155e88a9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6fa3c898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6fa3c8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6fa3c898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6e3081913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6e3081913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a3c898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a3c898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e3081913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e3081913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d9b28ec0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d9b28ec0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6d9b28ec0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6d9b28ec0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builtin.com/data-science/dimensionality-reduction-python"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builtin.com/data-science/tour-top-10-algorithms-machine-learning-newbies" TargetMode="External"/><Relationship Id="rId4" Type="http://schemas.openxmlformats.org/officeDocument/2006/relationships/hyperlink" Target="https://builtin.com/data-sci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89N4rRBxa88"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354400" y="4013275"/>
            <a:ext cx="3496200" cy="4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22.10.2022</a:t>
            </a:r>
            <a:endParaRPr/>
          </a:p>
        </p:txBody>
      </p:sp>
      <p:sp>
        <p:nvSpPr>
          <p:cNvPr id="73" name="Google Shape;73;p13"/>
          <p:cNvSpPr txBox="1"/>
          <p:nvPr/>
        </p:nvSpPr>
        <p:spPr>
          <a:xfrm>
            <a:off x="2608675" y="3962225"/>
            <a:ext cx="6557700" cy="7080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en" sz="1800" b="1">
                <a:solidFill>
                  <a:schemeClr val="lt1"/>
                </a:solidFill>
                <a:latin typeface="Lato"/>
                <a:ea typeface="Lato"/>
                <a:cs typeface="Lato"/>
                <a:sym typeface="Lato"/>
              </a:rPr>
              <a:t>     								   </a:t>
            </a:r>
            <a:r>
              <a:rPr lang="en" sz="1600" b="1">
                <a:solidFill>
                  <a:schemeClr val="lt1"/>
                </a:solidFill>
                <a:latin typeface="Lato"/>
                <a:ea typeface="Lato"/>
                <a:cs typeface="Lato"/>
                <a:sym typeface="Lato"/>
              </a:rPr>
              <a:t>        Team Leo! </a:t>
            </a:r>
            <a:endParaRPr sz="1600" b="1">
              <a:solidFill>
                <a:schemeClr val="lt1"/>
              </a:solidFill>
              <a:latin typeface="Lato"/>
              <a:ea typeface="Lato"/>
              <a:cs typeface="Lato"/>
              <a:sym typeface="Lato"/>
            </a:endParaRPr>
          </a:p>
          <a:p>
            <a:pPr marL="914400" lvl="0" indent="0" algn="l" rtl="0">
              <a:spcBef>
                <a:spcPts val="0"/>
              </a:spcBef>
              <a:spcAft>
                <a:spcPts val="0"/>
              </a:spcAft>
              <a:buClr>
                <a:schemeClr val="dk2"/>
              </a:buClr>
              <a:buSzPts val="1100"/>
              <a:buFont typeface="Arial"/>
              <a:buNone/>
            </a:pPr>
            <a:r>
              <a:rPr lang="en" sz="1600" b="1">
                <a:solidFill>
                  <a:schemeClr val="lt1"/>
                </a:solidFill>
                <a:latin typeface="Lato"/>
                <a:ea typeface="Lato"/>
                <a:cs typeface="Lato"/>
                <a:sym typeface="Lato"/>
              </a:rPr>
              <a:t>                     Ishita PES1UG20CS648, Hita PES1UG20CS645</a:t>
            </a:r>
            <a:endParaRPr sz="1200" b="1">
              <a:latin typeface="Lato"/>
              <a:ea typeface="Lato"/>
              <a:cs typeface="Lato"/>
              <a:sym typeface="Lato"/>
            </a:endParaRPr>
          </a:p>
        </p:txBody>
      </p:sp>
      <p:pic>
        <p:nvPicPr>
          <p:cNvPr id="74" name="Google Shape;74;p13"/>
          <p:cNvPicPr preferRelativeResize="0"/>
          <p:nvPr/>
        </p:nvPicPr>
        <p:blipFill>
          <a:blip r:embed="rId3">
            <a:alphaModFix/>
          </a:blip>
          <a:stretch>
            <a:fillRect/>
          </a:stretch>
        </p:blipFill>
        <p:spPr>
          <a:xfrm>
            <a:off x="3850600" y="622025"/>
            <a:ext cx="4852025" cy="3232576"/>
          </a:xfrm>
          <a:prstGeom prst="rect">
            <a:avLst/>
          </a:prstGeom>
          <a:noFill/>
          <a:ln>
            <a:noFill/>
          </a:ln>
        </p:spPr>
      </p:pic>
      <p:sp>
        <p:nvSpPr>
          <p:cNvPr id="75" name="Google Shape;75;p13"/>
          <p:cNvSpPr txBox="1"/>
          <p:nvPr/>
        </p:nvSpPr>
        <p:spPr>
          <a:xfrm>
            <a:off x="336325" y="705500"/>
            <a:ext cx="2895900" cy="335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en" sz="4800" b="1">
                <a:solidFill>
                  <a:schemeClr val="lt1"/>
                </a:solidFill>
                <a:latin typeface="Raleway"/>
                <a:ea typeface="Raleway"/>
                <a:cs typeface="Raleway"/>
                <a:sym typeface="Raleway"/>
              </a:rPr>
              <a:t> Horse Racing Data Analysis</a:t>
            </a:r>
            <a:endParaRPr sz="4800" b="1">
              <a:solidFill>
                <a:schemeClr val="lt1"/>
              </a:solidFill>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l="-2612" t="3010" r="15542" b="-3009"/>
          <a:stretch/>
        </p:blipFill>
        <p:spPr>
          <a:xfrm>
            <a:off x="-68725" y="517700"/>
            <a:ext cx="5116099" cy="2553225"/>
          </a:xfrm>
          <a:prstGeom prst="rect">
            <a:avLst/>
          </a:prstGeom>
          <a:noFill/>
          <a:ln>
            <a:noFill/>
          </a:ln>
        </p:spPr>
      </p:pic>
      <p:sp>
        <p:nvSpPr>
          <p:cNvPr id="140" name="Google Shape;140;p22"/>
          <p:cNvSpPr txBox="1"/>
          <p:nvPr/>
        </p:nvSpPr>
        <p:spPr>
          <a:xfrm>
            <a:off x="5441525" y="634525"/>
            <a:ext cx="3480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Lato"/>
                <a:ea typeface="Lato"/>
                <a:cs typeface="Lato"/>
                <a:sym typeface="Lato"/>
              </a:rPr>
              <a:t>Elbow plot for Agglomerative Clustering.</a:t>
            </a:r>
            <a:endParaRPr>
              <a:solidFill>
                <a:schemeClr val="dk2"/>
              </a:solidFill>
              <a:latin typeface="Lato"/>
              <a:ea typeface="Lato"/>
              <a:cs typeface="Lato"/>
              <a:sym typeface="Lato"/>
            </a:endParaRPr>
          </a:p>
          <a:p>
            <a:pPr marL="0" lvl="0" indent="0" algn="l" rtl="0">
              <a:spcBef>
                <a:spcPts val="0"/>
              </a:spcBef>
              <a:spcAft>
                <a:spcPts val="0"/>
              </a:spcAft>
              <a:buNone/>
            </a:pPr>
            <a:r>
              <a:rPr lang="en">
                <a:solidFill>
                  <a:schemeClr val="dk2"/>
                </a:solidFill>
                <a:latin typeface="Lato"/>
                <a:ea typeface="Lato"/>
                <a:cs typeface="Lato"/>
                <a:sym typeface="Lato"/>
              </a:rPr>
              <a:t>Optimum value, K=6.</a:t>
            </a:r>
            <a:endParaRPr>
              <a:solidFill>
                <a:schemeClr val="dk2"/>
              </a:solidFill>
              <a:latin typeface="Lato"/>
              <a:ea typeface="Lato"/>
              <a:cs typeface="Lato"/>
              <a:sym typeface="Lato"/>
            </a:endParaRPr>
          </a:p>
          <a:p>
            <a:pPr marL="0" lvl="0" indent="0" algn="l" rtl="0">
              <a:spcBef>
                <a:spcPts val="0"/>
              </a:spcBef>
              <a:spcAft>
                <a:spcPts val="0"/>
              </a:spcAft>
              <a:buNone/>
            </a:pPr>
            <a:r>
              <a:rPr lang="en">
                <a:solidFill>
                  <a:schemeClr val="dk2"/>
                </a:solidFill>
                <a:latin typeface="Lato"/>
                <a:ea typeface="Lato"/>
                <a:cs typeface="Lato"/>
                <a:sym typeface="Lato"/>
              </a:rPr>
              <a:t>We proceed with this as it has an appropriate knee shape.</a:t>
            </a:r>
            <a:endParaRPr>
              <a:solidFill>
                <a:schemeClr val="dk2"/>
              </a:solidFill>
              <a:latin typeface="Lato"/>
              <a:ea typeface="Lato"/>
              <a:cs typeface="Lato"/>
              <a:sym typeface="Lato"/>
            </a:endParaRPr>
          </a:p>
          <a:p>
            <a:pPr marL="0" lvl="0" indent="0" algn="l" rtl="0">
              <a:spcBef>
                <a:spcPts val="0"/>
              </a:spcBef>
              <a:spcAft>
                <a:spcPts val="0"/>
              </a:spcAft>
              <a:buNone/>
            </a:pPr>
            <a:endParaRPr sz="1600">
              <a:solidFill>
                <a:schemeClr val="dk2"/>
              </a:solidFill>
              <a:latin typeface="Raleway Medium"/>
              <a:ea typeface="Raleway Medium"/>
              <a:cs typeface="Raleway Medium"/>
              <a:sym typeface="Raleway Medium"/>
            </a:endParaRPr>
          </a:p>
        </p:txBody>
      </p:sp>
      <p:pic>
        <p:nvPicPr>
          <p:cNvPr id="141" name="Google Shape;141;p22"/>
          <p:cNvPicPr preferRelativeResize="0"/>
          <p:nvPr/>
        </p:nvPicPr>
        <p:blipFill>
          <a:blip r:embed="rId4">
            <a:alphaModFix/>
          </a:blip>
          <a:stretch>
            <a:fillRect/>
          </a:stretch>
        </p:blipFill>
        <p:spPr>
          <a:xfrm>
            <a:off x="5441524" y="1753050"/>
            <a:ext cx="3493803" cy="2887394"/>
          </a:xfrm>
          <a:prstGeom prst="rect">
            <a:avLst/>
          </a:prstGeom>
          <a:noFill/>
          <a:ln>
            <a:noFill/>
          </a:ln>
        </p:spPr>
      </p:pic>
      <p:sp>
        <p:nvSpPr>
          <p:cNvPr id="142" name="Google Shape;142;p22"/>
          <p:cNvSpPr/>
          <p:nvPr/>
        </p:nvSpPr>
        <p:spPr>
          <a:xfrm>
            <a:off x="5172425" y="749900"/>
            <a:ext cx="269100" cy="259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p:nvPr/>
        </p:nvSpPr>
        <p:spPr>
          <a:xfrm>
            <a:off x="201900" y="3018800"/>
            <a:ext cx="5018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Medium"/>
                <a:ea typeface="Raleway Medium"/>
                <a:cs typeface="Raleway Medium"/>
                <a:sym typeface="Raleway Medium"/>
              </a:rPr>
              <a:t>3D Overview of clusters formed </a:t>
            </a:r>
            <a:r>
              <a:rPr lang="en">
                <a:solidFill>
                  <a:schemeClr val="dk2"/>
                </a:solidFill>
                <a:latin typeface="Raleway Medium"/>
                <a:ea typeface="Raleway Medium"/>
                <a:cs typeface="Raleway Medium"/>
                <a:sym typeface="Raleway Medium"/>
              </a:rPr>
              <a:t>of data points.</a:t>
            </a:r>
            <a:endParaRPr>
              <a:solidFill>
                <a:schemeClr val="dk2"/>
              </a:solidFill>
              <a:latin typeface="Raleway Medium"/>
              <a:ea typeface="Raleway Medium"/>
              <a:cs typeface="Raleway Medium"/>
              <a:sym typeface="Raleway Medium"/>
            </a:endParaRPr>
          </a:p>
          <a:p>
            <a:pPr marL="0" lvl="0" indent="0" algn="l" rtl="0">
              <a:spcBef>
                <a:spcPts val="0"/>
              </a:spcBef>
              <a:spcAft>
                <a:spcPts val="0"/>
              </a:spcAft>
              <a:buNone/>
            </a:pPr>
            <a:r>
              <a:rPr lang="en">
                <a:latin typeface="Raleway Medium"/>
                <a:ea typeface="Raleway Medium"/>
                <a:cs typeface="Raleway Medium"/>
                <a:sym typeface="Raleway Medium"/>
              </a:rPr>
              <a:t>(with respect to race_type and program_number(unique identifier of a horse))</a:t>
            </a:r>
            <a:endParaRPr>
              <a:latin typeface="Raleway Medium"/>
              <a:ea typeface="Raleway Medium"/>
              <a:cs typeface="Raleway Medium"/>
              <a:sym typeface="Raleway Medium"/>
            </a:endParaRPr>
          </a:p>
        </p:txBody>
      </p:sp>
      <p:sp>
        <p:nvSpPr>
          <p:cNvPr id="144" name="Google Shape;144;p22"/>
          <p:cNvSpPr/>
          <p:nvPr/>
        </p:nvSpPr>
        <p:spPr>
          <a:xfrm>
            <a:off x="5172425" y="3143775"/>
            <a:ext cx="269100" cy="2595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p:txBody>
      </p:sp>
      <p:pic>
        <p:nvPicPr>
          <p:cNvPr id="150" name="Google Shape;150;p23"/>
          <p:cNvPicPr preferRelativeResize="0"/>
          <p:nvPr/>
        </p:nvPicPr>
        <p:blipFill>
          <a:blip r:embed="rId3">
            <a:alphaModFix/>
          </a:blip>
          <a:stretch>
            <a:fillRect/>
          </a:stretch>
        </p:blipFill>
        <p:spPr>
          <a:xfrm>
            <a:off x="224101" y="1439950"/>
            <a:ext cx="8767499" cy="3121576"/>
          </a:xfrm>
          <a:prstGeom prst="rect">
            <a:avLst/>
          </a:prstGeom>
          <a:noFill/>
          <a:ln>
            <a:noFill/>
          </a:ln>
        </p:spPr>
      </p:pic>
      <p:sp>
        <p:nvSpPr>
          <p:cNvPr id="151" name="Google Shape;151;p23"/>
          <p:cNvSpPr txBox="1"/>
          <p:nvPr/>
        </p:nvSpPr>
        <p:spPr>
          <a:xfrm>
            <a:off x="393225" y="1069600"/>
            <a:ext cx="338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Before Preprocessing</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2400250" y="4997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p:txBody>
      </p:sp>
      <p:pic>
        <p:nvPicPr>
          <p:cNvPr id="157" name="Google Shape;157;p24"/>
          <p:cNvPicPr preferRelativeResize="0"/>
          <p:nvPr/>
        </p:nvPicPr>
        <p:blipFill>
          <a:blip r:embed="rId3">
            <a:alphaModFix/>
          </a:blip>
          <a:stretch>
            <a:fillRect/>
          </a:stretch>
        </p:blipFill>
        <p:spPr>
          <a:xfrm>
            <a:off x="267400" y="2181675"/>
            <a:ext cx="8839198" cy="2491655"/>
          </a:xfrm>
          <a:prstGeom prst="rect">
            <a:avLst/>
          </a:prstGeom>
          <a:noFill/>
          <a:ln>
            <a:noFill/>
          </a:ln>
        </p:spPr>
      </p:pic>
      <p:sp>
        <p:nvSpPr>
          <p:cNvPr id="158" name="Google Shape;158;p24"/>
          <p:cNvSpPr txBox="1"/>
          <p:nvPr/>
        </p:nvSpPr>
        <p:spPr>
          <a:xfrm>
            <a:off x="267400" y="1163975"/>
            <a:ext cx="84543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Medium"/>
                <a:ea typeface="Raleway Medium"/>
                <a:cs typeface="Raleway Medium"/>
                <a:sym typeface="Raleway Medium"/>
              </a:rPr>
              <a:t>After Preprocessing - </a:t>
            </a:r>
            <a:endParaRPr>
              <a:latin typeface="Raleway Medium"/>
              <a:ea typeface="Raleway Medium"/>
              <a:cs typeface="Raleway Medium"/>
              <a:sym typeface="Raleway Medium"/>
            </a:endParaRPr>
          </a:p>
          <a:p>
            <a:pPr marL="0" lvl="0" indent="0" algn="l" rtl="0">
              <a:spcBef>
                <a:spcPts val="0"/>
              </a:spcBef>
              <a:spcAft>
                <a:spcPts val="0"/>
              </a:spcAft>
              <a:buNone/>
            </a:pPr>
            <a:r>
              <a:rPr lang="en">
                <a:latin typeface="Raleway Medium"/>
                <a:ea typeface="Raleway Medium"/>
                <a:cs typeface="Raleway Medium"/>
                <a:sym typeface="Raleway Medium"/>
              </a:rPr>
              <a:t>Removed unnecessary columns such as race_id, trackus_index, latitude, longitude,  distance_id and duplicate rows.  Performed data scaling and standardisation - </a:t>
            </a:r>
            <a:r>
              <a:rPr lang="en">
                <a:solidFill>
                  <a:srgbClr val="212121"/>
                </a:solidFill>
                <a:highlight>
                  <a:srgbClr val="FFFFFF"/>
                </a:highlight>
                <a:latin typeface="Raleway Medium"/>
                <a:ea typeface="Raleway Medium"/>
                <a:cs typeface="Raleway Medium"/>
                <a:sym typeface="Raleway Medium"/>
              </a:rPr>
              <a:t>MinMaxScaler for categorical data and StandardScaler for continuous data.</a:t>
            </a:r>
            <a:endParaRPr>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None/>
            </a:pPr>
            <a:endParaRPr sz="15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PCA</a:t>
            </a:r>
            <a:endParaRPr/>
          </a:p>
        </p:txBody>
      </p:sp>
      <p:sp>
        <p:nvSpPr>
          <p:cNvPr id="164" name="Google Shape;164;p25"/>
          <p:cNvSpPr txBox="1"/>
          <p:nvPr/>
        </p:nvSpPr>
        <p:spPr>
          <a:xfrm>
            <a:off x="408975" y="1163975"/>
            <a:ext cx="8313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3A3B41"/>
                </a:solidFill>
                <a:highlight>
                  <a:srgbClr val="FFFFFF"/>
                </a:highlight>
                <a:latin typeface="Raleway Medium"/>
                <a:ea typeface="Raleway Medium"/>
                <a:cs typeface="Raleway Medium"/>
                <a:sym typeface="Raleway Medium"/>
              </a:rPr>
              <a:t>Performed PCA on the modeling_dataset  -</a:t>
            </a:r>
            <a:endParaRPr sz="1500">
              <a:solidFill>
                <a:srgbClr val="3A3B41"/>
              </a:solidFill>
              <a:highlight>
                <a:srgbClr val="FFFFFF"/>
              </a:highlight>
              <a:latin typeface="Raleway Medium"/>
              <a:ea typeface="Raleway Medium"/>
              <a:cs typeface="Raleway Medium"/>
              <a:sym typeface="Raleway Medium"/>
            </a:endParaRPr>
          </a:p>
          <a:p>
            <a:pPr marL="457200" lvl="0" indent="-323850" algn="l" rtl="0">
              <a:spcBef>
                <a:spcPts val="0"/>
              </a:spcBef>
              <a:spcAft>
                <a:spcPts val="0"/>
              </a:spcAft>
              <a:buClr>
                <a:srgbClr val="3A3B41"/>
              </a:buClr>
              <a:buSzPts val="1500"/>
              <a:buFont typeface="Raleway Medium"/>
              <a:buChar char="●"/>
            </a:pPr>
            <a:r>
              <a:rPr lang="en" sz="1500">
                <a:solidFill>
                  <a:srgbClr val="3A3B41"/>
                </a:solidFill>
                <a:highlight>
                  <a:srgbClr val="FFFFFF"/>
                </a:highlight>
                <a:latin typeface="Raleway Medium"/>
                <a:ea typeface="Raleway Medium"/>
                <a:cs typeface="Raleway Medium"/>
                <a:sym typeface="Raleway Medium"/>
              </a:rPr>
              <a:t>Principal component analysis, or PCA, is a </a:t>
            </a:r>
            <a:r>
              <a:rPr lang="en" sz="1500">
                <a:solidFill>
                  <a:srgbClr val="3A3B41"/>
                </a:solidFill>
                <a:highlight>
                  <a:srgbClr val="FFFFFF"/>
                </a:highlight>
                <a:uFill>
                  <a:noFill/>
                </a:uFill>
                <a:latin typeface="Raleway Medium"/>
                <a:ea typeface="Raleway Medium"/>
                <a:cs typeface="Raleway Medium"/>
                <a:sym typeface="Raleway Medium"/>
                <a:hlinkClick r:id="rId3">
                  <a:extLst>
                    <a:ext uri="{A12FA001-AC4F-418D-AE19-62706E023703}">
                      <ahyp:hlinkClr xmlns:ahyp="http://schemas.microsoft.com/office/drawing/2018/hyperlinkcolor" val="tx"/>
                    </a:ext>
                  </a:extLst>
                </a:hlinkClick>
              </a:rPr>
              <a:t>dimensionality-reduction</a:t>
            </a:r>
            <a:r>
              <a:rPr lang="en" sz="1500">
                <a:solidFill>
                  <a:srgbClr val="3A3B41"/>
                </a:solidFill>
                <a:highlight>
                  <a:srgbClr val="FFFFFF"/>
                </a:highlight>
                <a:latin typeface="Raleway Medium"/>
                <a:ea typeface="Raleway Medium"/>
                <a:cs typeface="Raleway Medium"/>
                <a:sym typeface="Raleway Medium"/>
              </a:rPr>
              <a:t> method that is often used to reduce the dimensionality of large </a:t>
            </a:r>
            <a:r>
              <a:rPr lang="en" sz="1500">
                <a:solidFill>
                  <a:srgbClr val="3A3B41"/>
                </a:solidFill>
                <a:highlight>
                  <a:srgbClr val="FFFFFF"/>
                </a:highlight>
                <a:uFill>
                  <a:noFill/>
                </a:uFill>
                <a:latin typeface="Raleway Medium"/>
                <a:ea typeface="Raleway Medium"/>
                <a:cs typeface="Raleway Medium"/>
                <a:sym typeface="Raleway Medium"/>
                <a:hlinkClick r:id="rId4">
                  <a:extLst>
                    <a:ext uri="{A12FA001-AC4F-418D-AE19-62706E023703}">
                      <ahyp:hlinkClr xmlns:ahyp="http://schemas.microsoft.com/office/drawing/2018/hyperlinkcolor" val="tx"/>
                    </a:ext>
                  </a:extLst>
                </a:hlinkClick>
              </a:rPr>
              <a:t>data sets</a:t>
            </a:r>
            <a:r>
              <a:rPr lang="en" sz="1500">
                <a:solidFill>
                  <a:srgbClr val="3A3B41"/>
                </a:solidFill>
                <a:highlight>
                  <a:srgbClr val="FFFFFF"/>
                </a:highlight>
                <a:latin typeface="Raleway Medium"/>
                <a:ea typeface="Raleway Medium"/>
                <a:cs typeface="Raleway Medium"/>
                <a:sym typeface="Raleway Medium"/>
              </a:rPr>
              <a:t>, by transforming a large set of variables into a smaller one that still contains most of the information in the large set.</a:t>
            </a:r>
            <a:endParaRPr sz="1500">
              <a:solidFill>
                <a:srgbClr val="3A3B41"/>
              </a:solidFill>
              <a:highlight>
                <a:srgbClr val="FFFFFF"/>
              </a:highlight>
              <a:latin typeface="Raleway Medium"/>
              <a:ea typeface="Raleway Medium"/>
              <a:cs typeface="Raleway Medium"/>
              <a:sym typeface="Raleway Medium"/>
            </a:endParaRPr>
          </a:p>
          <a:p>
            <a:pPr marL="457200" lvl="0" indent="-323850" algn="l" rtl="0">
              <a:spcBef>
                <a:spcPts val="0"/>
              </a:spcBef>
              <a:spcAft>
                <a:spcPts val="0"/>
              </a:spcAft>
              <a:buClr>
                <a:srgbClr val="3A3B41"/>
              </a:buClr>
              <a:buSzPts val="1500"/>
              <a:buFont typeface="Raleway Medium"/>
              <a:buChar char="●"/>
            </a:pPr>
            <a:r>
              <a:rPr lang="en" sz="1500">
                <a:solidFill>
                  <a:srgbClr val="3A3B41"/>
                </a:solidFill>
                <a:highlight>
                  <a:srgbClr val="FFFFFF"/>
                </a:highlight>
                <a:latin typeface="Raleway Medium"/>
                <a:ea typeface="Raleway Medium"/>
                <a:cs typeface="Raleway Medium"/>
                <a:sym typeface="Raleway Medium"/>
              </a:rPr>
              <a:t>Smaller data sets are easier to explore and visualize and make analyzing data much easier and faster for </a:t>
            </a:r>
            <a:r>
              <a:rPr lang="en" sz="1500">
                <a:solidFill>
                  <a:srgbClr val="3A3B41"/>
                </a:solidFill>
                <a:highlight>
                  <a:srgbClr val="FFFFFF"/>
                </a:highlight>
                <a:uFill>
                  <a:noFill/>
                </a:uFill>
                <a:latin typeface="Raleway Medium"/>
                <a:ea typeface="Raleway Medium"/>
                <a:cs typeface="Raleway Medium"/>
                <a:sym typeface="Raleway Medium"/>
                <a:hlinkClick r:id="rId5">
                  <a:extLst>
                    <a:ext uri="{A12FA001-AC4F-418D-AE19-62706E023703}">
                      <ahyp:hlinkClr xmlns:ahyp="http://schemas.microsoft.com/office/drawing/2018/hyperlinkcolor" val="tx"/>
                    </a:ext>
                  </a:extLst>
                </a:hlinkClick>
              </a:rPr>
              <a:t>machine learning algorithms</a:t>
            </a:r>
            <a:r>
              <a:rPr lang="en" sz="1500">
                <a:solidFill>
                  <a:srgbClr val="3A3B41"/>
                </a:solidFill>
                <a:highlight>
                  <a:srgbClr val="FFFFFF"/>
                </a:highlight>
                <a:latin typeface="Raleway Medium"/>
                <a:ea typeface="Raleway Medium"/>
                <a:cs typeface="Raleway Medium"/>
                <a:sym typeface="Raleway Medium"/>
              </a:rPr>
              <a:t> without extraneous variables to process.</a:t>
            </a:r>
            <a:endParaRPr sz="1500">
              <a:solidFill>
                <a:srgbClr val="3A3B41"/>
              </a:solidFill>
              <a:highlight>
                <a:srgbClr val="FFFFFF"/>
              </a:highlight>
              <a:latin typeface="Raleway Medium"/>
              <a:ea typeface="Raleway Medium"/>
              <a:cs typeface="Raleway Medium"/>
              <a:sym typeface="Raleway Medium"/>
            </a:endParaRPr>
          </a:p>
        </p:txBody>
      </p:sp>
      <p:pic>
        <p:nvPicPr>
          <p:cNvPr id="165" name="Google Shape;165;p25"/>
          <p:cNvPicPr preferRelativeResize="0"/>
          <p:nvPr/>
        </p:nvPicPr>
        <p:blipFill>
          <a:blip r:embed="rId6">
            <a:alphaModFix/>
          </a:blip>
          <a:stretch>
            <a:fillRect/>
          </a:stretch>
        </p:blipFill>
        <p:spPr>
          <a:xfrm>
            <a:off x="3303175" y="2883375"/>
            <a:ext cx="4648651" cy="181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and Inference</a:t>
            </a:r>
            <a:endParaRPr/>
          </a:p>
        </p:txBody>
      </p:sp>
      <p:pic>
        <p:nvPicPr>
          <p:cNvPr id="171" name="Google Shape;171;p26"/>
          <p:cNvPicPr preferRelativeResize="0"/>
          <p:nvPr/>
        </p:nvPicPr>
        <p:blipFill>
          <a:blip r:embed="rId3">
            <a:alphaModFix/>
          </a:blip>
          <a:stretch>
            <a:fillRect/>
          </a:stretch>
        </p:blipFill>
        <p:spPr>
          <a:xfrm>
            <a:off x="152400" y="1363750"/>
            <a:ext cx="5300825" cy="1310250"/>
          </a:xfrm>
          <a:prstGeom prst="rect">
            <a:avLst/>
          </a:prstGeom>
          <a:noFill/>
          <a:ln>
            <a:noFill/>
          </a:ln>
        </p:spPr>
      </p:pic>
      <p:sp>
        <p:nvSpPr>
          <p:cNvPr id="172" name="Google Shape;172;p26"/>
          <p:cNvSpPr txBox="1"/>
          <p:nvPr/>
        </p:nvSpPr>
        <p:spPr>
          <a:xfrm>
            <a:off x="5756950" y="1431375"/>
            <a:ext cx="278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Split the modeling dataset into training (19744 rows) and test(6582 rows)</a:t>
            </a:r>
            <a:endParaRPr>
              <a:latin typeface="Lato"/>
              <a:ea typeface="Lato"/>
              <a:cs typeface="Lato"/>
              <a:sym typeface="Lato"/>
            </a:endParaRPr>
          </a:p>
        </p:txBody>
      </p:sp>
      <p:pic>
        <p:nvPicPr>
          <p:cNvPr id="173" name="Google Shape;173;p26"/>
          <p:cNvPicPr preferRelativeResize="0"/>
          <p:nvPr/>
        </p:nvPicPr>
        <p:blipFill>
          <a:blip r:embed="rId4">
            <a:alphaModFix/>
          </a:blip>
          <a:stretch>
            <a:fillRect/>
          </a:stretch>
        </p:blipFill>
        <p:spPr>
          <a:xfrm>
            <a:off x="5756950" y="2857875"/>
            <a:ext cx="2293000" cy="1629225"/>
          </a:xfrm>
          <a:prstGeom prst="rect">
            <a:avLst/>
          </a:prstGeom>
          <a:noFill/>
          <a:ln>
            <a:noFill/>
          </a:ln>
        </p:spPr>
      </p:pic>
      <p:sp>
        <p:nvSpPr>
          <p:cNvPr id="174" name="Google Shape;174;p26"/>
          <p:cNvSpPr txBox="1"/>
          <p:nvPr/>
        </p:nvSpPr>
        <p:spPr>
          <a:xfrm>
            <a:off x="514200" y="2826388"/>
            <a:ext cx="4703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212121"/>
                </a:solidFill>
                <a:latin typeface="Lato"/>
                <a:ea typeface="Lato"/>
                <a:cs typeface="Lato"/>
                <a:sym typeface="Lato"/>
              </a:rPr>
              <a:t>Trained models such as KNN, XGBClassifier, Linear_SVM and Random Forest on the training dataset. </a:t>
            </a:r>
            <a:r>
              <a:rPr lang="en">
                <a:solidFill>
                  <a:srgbClr val="212121"/>
                </a:solidFill>
                <a:highlight>
                  <a:srgbClr val="FFFFFF"/>
                </a:highlight>
                <a:latin typeface="Lato"/>
                <a:ea typeface="Lato"/>
                <a:cs typeface="Lato"/>
                <a:sym typeface="Lato"/>
              </a:rPr>
              <a:t>RandomForestClassifier, etc.  computes the accuracy of the model on the testing data (accuracy is #correct_preds / #all_preds) after being trained on the training data. From this table, it is evident that all performed well and KNN performed best amongst the given models. </a:t>
            </a:r>
            <a:endParaRPr>
              <a:solidFill>
                <a:srgbClr val="21212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Confusion Matrix</a:t>
            </a:r>
            <a:endParaRPr/>
          </a:p>
        </p:txBody>
      </p:sp>
      <p:pic>
        <p:nvPicPr>
          <p:cNvPr id="180" name="Google Shape;180;p27"/>
          <p:cNvPicPr preferRelativeResize="0"/>
          <p:nvPr/>
        </p:nvPicPr>
        <p:blipFill>
          <a:blip r:embed="rId3">
            <a:alphaModFix/>
          </a:blip>
          <a:stretch>
            <a:fillRect/>
          </a:stretch>
        </p:blipFill>
        <p:spPr>
          <a:xfrm>
            <a:off x="894225" y="1804175"/>
            <a:ext cx="7827625" cy="2771276"/>
          </a:xfrm>
          <a:prstGeom prst="rect">
            <a:avLst/>
          </a:prstGeom>
          <a:noFill/>
          <a:ln>
            <a:noFill/>
          </a:ln>
        </p:spPr>
      </p:pic>
      <p:sp>
        <p:nvSpPr>
          <p:cNvPr id="181" name="Google Shape;181;p27"/>
          <p:cNvSpPr txBox="1"/>
          <p:nvPr/>
        </p:nvSpPr>
        <p:spPr>
          <a:xfrm>
            <a:off x="802200" y="1195425"/>
            <a:ext cx="574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Given below is the confusion matrix between the actual and predicted odds by our classifier.</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1</a:t>
            </a:r>
            <a:endParaRPr sz="1600" b="1">
              <a:solidFill>
                <a:schemeClr val="lt1"/>
              </a:solidFill>
            </a:endParaRPr>
          </a:p>
        </p:txBody>
      </p:sp>
      <p:grpSp>
        <p:nvGrpSpPr>
          <p:cNvPr id="188" name="Google Shape;188;p28"/>
          <p:cNvGrpSpPr/>
          <p:nvPr/>
        </p:nvGrpSpPr>
        <p:grpSpPr>
          <a:xfrm>
            <a:off x="969270" y="1610215"/>
            <a:ext cx="198900" cy="593656"/>
            <a:chOff x="777447" y="1610215"/>
            <a:chExt cx="198900" cy="593656"/>
          </a:xfrm>
        </p:grpSpPr>
        <p:cxnSp>
          <p:nvCxnSpPr>
            <p:cNvPr id="189" name="Google Shape;189;p2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90" name="Google Shape;190;p28"/>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8"/>
          <p:cNvSpPr txBox="1">
            <a:spLocks noGrp="1"/>
          </p:cNvSpPr>
          <p:nvPr>
            <p:ph type="body" idx="4294967295"/>
          </p:nvPr>
        </p:nvSpPr>
        <p:spPr>
          <a:xfrm>
            <a:off x="705575" y="1077645"/>
            <a:ext cx="726300" cy="39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aleway Medium"/>
                <a:ea typeface="Raleway Medium"/>
                <a:cs typeface="Raleway Medium"/>
                <a:sym typeface="Raleway Medium"/>
              </a:rPr>
              <a:t>EDA</a:t>
            </a:r>
            <a:endParaRPr sz="1400">
              <a:latin typeface="Raleway Medium"/>
              <a:ea typeface="Raleway Medium"/>
              <a:cs typeface="Raleway Medium"/>
              <a:sym typeface="Raleway Medium"/>
            </a:endParaRPr>
          </a:p>
        </p:txBody>
      </p:sp>
      <p:sp>
        <p:nvSpPr>
          <p:cNvPr id="192" name="Google Shape;192;p28"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3" name="Google Shape;193;p2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2</a:t>
            </a:r>
            <a:endParaRPr sz="1600" b="1">
              <a:solidFill>
                <a:schemeClr val="lt1"/>
              </a:solidFill>
            </a:endParaRPr>
          </a:p>
        </p:txBody>
      </p:sp>
      <p:grpSp>
        <p:nvGrpSpPr>
          <p:cNvPr id="194" name="Google Shape;194;p28"/>
          <p:cNvGrpSpPr/>
          <p:nvPr/>
        </p:nvGrpSpPr>
        <p:grpSpPr>
          <a:xfrm>
            <a:off x="2684632" y="2938958"/>
            <a:ext cx="198900" cy="593656"/>
            <a:chOff x="2223534" y="2938958"/>
            <a:chExt cx="198900" cy="593656"/>
          </a:xfrm>
        </p:grpSpPr>
        <p:cxnSp>
          <p:nvCxnSpPr>
            <p:cNvPr id="195" name="Google Shape;195;p2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96" name="Google Shape;196;p28"/>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8"/>
          <p:cNvSpPr txBox="1">
            <a:spLocks noGrp="1"/>
          </p:cNvSpPr>
          <p:nvPr>
            <p:ph type="body" idx="4294967295"/>
          </p:nvPr>
        </p:nvSpPr>
        <p:spPr>
          <a:xfrm>
            <a:off x="1580950" y="3757725"/>
            <a:ext cx="25233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300">
                <a:latin typeface="Raleway Medium"/>
                <a:ea typeface="Raleway Medium"/>
                <a:cs typeface="Raleway Medium"/>
                <a:sym typeface="Raleway Medium"/>
              </a:rPr>
              <a:t>Unsupervised Learning(k means &amp; agglomerative clustering)</a:t>
            </a:r>
            <a:endParaRPr sz="1300">
              <a:latin typeface="Raleway Medium"/>
              <a:ea typeface="Raleway Medium"/>
              <a:cs typeface="Raleway Medium"/>
              <a:sym typeface="Raleway Medium"/>
            </a:endParaRPr>
          </a:p>
        </p:txBody>
      </p:sp>
      <p:sp>
        <p:nvSpPr>
          <p:cNvPr id="198" name="Google Shape;198;p28"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9" name="Google Shape;199;p2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3</a:t>
            </a:r>
            <a:endParaRPr sz="1600" b="1">
              <a:solidFill>
                <a:schemeClr val="lt1"/>
              </a:solidFill>
            </a:endParaRPr>
          </a:p>
        </p:txBody>
      </p:sp>
      <p:grpSp>
        <p:nvGrpSpPr>
          <p:cNvPr id="200" name="Google Shape;200;p28"/>
          <p:cNvGrpSpPr/>
          <p:nvPr/>
        </p:nvGrpSpPr>
        <p:grpSpPr>
          <a:xfrm>
            <a:off x="4319545" y="1610215"/>
            <a:ext cx="198900" cy="593656"/>
            <a:chOff x="3918084" y="1610215"/>
            <a:chExt cx="198900" cy="593656"/>
          </a:xfrm>
        </p:grpSpPr>
        <p:cxnSp>
          <p:nvCxnSpPr>
            <p:cNvPr id="201" name="Google Shape;201;p2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02" name="Google Shape;202;p28"/>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8"/>
          <p:cNvSpPr txBox="1">
            <a:spLocks noGrp="1"/>
          </p:cNvSpPr>
          <p:nvPr>
            <p:ph type="body" idx="4294967295"/>
          </p:nvPr>
        </p:nvSpPr>
        <p:spPr>
          <a:xfrm>
            <a:off x="2684625" y="422450"/>
            <a:ext cx="3394500" cy="17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aleway Medium"/>
                <a:ea typeface="Raleway Medium"/>
                <a:cs typeface="Raleway Medium"/>
                <a:sym typeface="Raleway Medium"/>
              </a:rPr>
              <a:t>Preprocessing </a:t>
            </a:r>
            <a:endParaRPr sz="1300">
              <a:latin typeface="Raleway Medium"/>
              <a:ea typeface="Raleway Medium"/>
              <a:cs typeface="Raleway Medium"/>
              <a:sym typeface="Raleway Medium"/>
            </a:endParaRPr>
          </a:p>
          <a:p>
            <a:pPr marL="0" lvl="0" indent="0" algn="ctr" rtl="0">
              <a:spcBef>
                <a:spcPts val="1600"/>
              </a:spcBef>
              <a:spcAft>
                <a:spcPts val="1600"/>
              </a:spcAft>
              <a:buNone/>
            </a:pPr>
            <a:r>
              <a:rPr lang="en" sz="1300">
                <a:latin typeface="Raleway Medium"/>
                <a:ea typeface="Raleway Medium"/>
                <a:cs typeface="Raleway Medium"/>
                <a:sym typeface="Raleway Medium"/>
              </a:rPr>
              <a:t>(label encoding, scaling, feature selection,dimensionality reduction train-test split)</a:t>
            </a:r>
            <a:endParaRPr sz="1300">
              <a:latin typeface="Raleway Medium"/>
              <a:ea typeface="Raleway Medium"/>
              <a:cs typeface="Raleway Medium"/>
              <a:sym typeface="Raleway Medium"/>
            </a:endParaRPr>
          </a:p>
        </p:txBody>
      </p:sp>
      <p:sp>
        <p:nvSpPr>
          <p:cNvPr id="204" name="Google Shape;204;p28"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5" name="Google Shape;205;p28"/>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4</a:t>
            </a:r>
            <a:endParaRPr sz="1600" b="1">
              <a:solidFill>
                <a:schemeClr val="lt1"/>
              </a:solidFill>
            </a:endParaRPr>
          </a:p>
        </p:txBody>
      </p:sp>
      <p:grpSp>
        <p:nvGrpSpPr>
          <p:cNvPr id="206" name="Google Shape;206;p28"/>
          <p:cNvGrpSpPr/>
          <p:nvPr/>
        </p:nvGrpSpPr>
        <p:grpSpPr>
          <a:xfrm>
            <a:off x="5973070" y="2938958"/>
            <a:ext cx="198900" cy="593656"/>
            <a:chOff x="5958946" y="2938958"/>
            <a:chExt cx="198900" cy="593656"/>
          </a:xfrm>
        </p:grpSpPr>
        <p:cxnSp>
          <p:nvCxnSpPr>
            <p:cNvPr id="207" name="Google Shape;207;p2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08" name="Google Shape;208;p28"/>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8"/>
          <p:cNvSpPr txBox="1">
            <a:spLocks noGrp="1"/>
          </p:cNvSpPr>
          <p:nvPr>
            <p:ph type="body" idx="4294967295"/>
          </p:nvPr>
        </p:nvSpPr>
        <p:spPr>
          <a:xfrm>
            <a:off x="5031052" y="3664625"/>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aleway Medium"/>
                <a:ea typeface="Raleway Medium"/>
                <a:cs typeface="Raleway Medium"/>
                <a:sym typeface="Raleway Medium"/>
              </a:rPr>
              <a:t>PCA and Modelling</a:t>
            </a:r>
            <a:r>
              <a:rPr lang="en" sz="1400"/>
              <a:t> </a:t>
            </a:r>
            <a:endParaRPr sz="1400"/>
          </a:p>
        </p:txBody>
      </p:sp>
      <p:sp>
        <p:nvSpPr>
          <p:cNvPr id="210" name="Google Shape;210;p28"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1" name="Google Shape;211;p2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5</a:t>
            </a:r>
            <a:endParaRPr sz="1600" b="1">
              <a:solidFill>
                <a:schemeClr val="lt1"/>
              </a:solidFill>
            </a:endParaRPr>
          </a:p>
        </p:txBody>
      </p:sp>
      <p:grpSp>
        <p:nvGrpSpPr>
          <p:cNvPr id="212" name="Google Shape;212;p28"/>
          <p:cNvGrpSpPr/>
          <p:nvPr/>
        </p:nvGrpSpPr>
        <p:grpSpPr>
          <a:xfrm>
            <a:off x="7669807" y="1610215"/>
            <a:ext cx="198900" cy="593656"/>
            <a:chOff x="3918084" y="1610215"/>
            <a:chExt cx="198900" cy="593656"/>
          </a:xfrm>
        </p:grpSpPr>
        <p:cxnSp>
          <p:nvCxnSpPr>
            <p:cNvPr id="213" name="Google Shape;213;p2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14" name="Google Shape;214;p28"/>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8"/>
          <p:cNvSpPr txBox="1">
            <a:spLocks noGrp="1"/>
          </p:cNvSpPr>
          <p:nvPr>
            <p:ph type="body" idx="4294967295"/>
          </p:nvPr>
        </p:nvSpPr>
        <p:spPr>
          <a:xfrm>
            <a:off x="6700650" y="1077651"/>
            <a:ext cx="2137200" cy="593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latin typeface="Raleway Medium"/>
                <a:ea typeface="Raleway Medium"/>
                <a:cs typeface="Raleway Medium"/>
                <a:sym typeface="Raleway Medium"/>
              </a:rPr>
              <a:t>Inference</a:t>
            </a:r>
            <a:endParaRPr sz="1400">
              <a:latin typeface="Raleway Medium"/>
              <a:ea typeface="Raleway Medium"/>
              <a:cs typeface="Raleway Medium"/>
              <a:sym typeface="Raleway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Steps</a:t>
            </a:r>
            <a:endParaRPr/>
          </a:p>
        </p:txBody>
      </p:sp>
      <p:sp>
        <p:nvSpPr>
          <p:cNvPr id="221" name="Google Shape;221;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Analysis Of Models</a:t>
            </a:r>
            <a:endParaRPr/>
          </a:p>
          <a:p>
            <a:pPr marL="457200" lvl="0" indent="-342900" algn="l" rtl="0">
              <a:spcBef>
                <a:spcPts val="0"/>
              </a:spcBef>
              <a:spcAft>
                <a:spcPts val="0"/>
              </a:spcAft>
              <a:buSzPts val="1800"/>
              <a:buAutoNum type="arabicPeriod"/>
            </a:pPr>
            <a:r>
              <a:rPr lang="en"/>
              <a:t>Conclusion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423600" y="687750"/>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227" name="Google Shape;227;p30"/>
          <p:cNvPicPr preferRelativeResize="0"/>
          <p:nvPr/>
        </p:nvPicPr>
        <p:blipFill rotWithShape="1">
          <a:blip r:embed="rId3">
            <a:alphaModFix/>
          </a:blip>
          <a:srcRect l="-8650" r="8650"/>
          <a:stretch/>
        </p:blipFill>
        <p:spPr>
          <a:xfrm>
            <a:off x="1368550" y="1990338"/>
            <a:ext cx="5829300" cy="263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Line Up</a:t>
            </a:r>
            <a:endParaRPr/>
          </a:p>
        </p:txBody>
      </p:sp>
      <p:sp>
        <p:nvSpPr>
          <p:cNvPr id="81" name="Google Shape;81;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en" b="1"/>
              <a:t>An Introduction</a:t>
            </a:r>
            <a:endParaRPr b="1"/>
          </a:p>
          <a:p>
            <a:pPr marL="457200" lvl="0" indent="-342900" algn="l" rtl="0">
              <a:spcBef>
                <a:spcPts val="0"/>
              </a:spcBef>
              <a:spcAft>
                <a:spcPts val="0"/>
              </a:spcAft>
              <a:buSzPts val="1800"/>
              <a:buChar char="●"/>
            </a:pPr>
            <a:r>
              <a:rPr lang="en" b="1"/>
              <a:t>EDA</a:t>
            </a:r>
            <a:endParaRPr b="1"/>
          </a:p>
          <a:p>
            <a:pPr marL="457200" lvl="0" indent="-342900" algn="l" rtl="0">
              <a:spcBef>
                <a:spcPts val="0"/>
              </a:spcBef>
              <a:spcAft>
                <a:spcPts val="0"/>
              </a:spcAft>
              <a:buSzPts val="1800"/>
              <a:buChar char="●"/>
            </a:pPr>
            <a:r>
              <a:rPr lang="en" b="1"/>
              <a:t>Clustering</a:t>
            </a:r>
            <a:endParaRPr b="1"/>
          </a:p>
          <a:p>
            <a:pPr marL="457200" lvl="0" indent="-342900" algn="l" rtl="0">
              <a:spcBef>
                <a:spcPts val="0"/>
              </a:spcBef>
              <a:spcAft>
                <a:spcPts val="0"/>
              </a:spcAft>
              <a:buSzPts val="1800"/>
              <a:buChar char="●"/>
            </a:pPr>
            <a:r>
              <a:rPr lang="en" b="1"/>
              <a:t>Modelling</a:t>
            </a:r>
            <a:endParaRPr b="1"/>
          </a:p>
          <a:p>
            <a:pPr marL="457200" lvl="0" indent="-342900" algn="l" rtl="0">
              <a:spcBef>
                <a:spcPts val="0"/>
              </a:spcBef>
              <a:spcAft>
                <a:spcPts val="0"/>
              </a:spcAft>
              <a:buSzPts val="1800"/>
              <a:buChar char="●"/>
            </a:pPr>
            <a:r>
              <a:rPr lang="en" b="1"/>
              <a:t>Results</a:t>
            </a:r>
            <a:endParaRPr b="1"/>
          </a:p>
          <a:p>
            <a:pPr marL="457200" lvl="0" indent="-342900" algn="l" rtl="0">
              <a:spcBef>
                <a:spcPts val="0"/>
              </a:spcBef>
              <a:spcAft>
                <a:spcPts val="0"/>
              </a:spcAft>
              <a:buSzPts val="1800"/>
              <a:buChar char="●"/>
            </a:pPr>
            <a:r>
              <a:rPr lang="en" b="1"/>
              <a:t>Next Up</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5" descr="Watch the 154th Belmont Stakes at Belmont Park to see who wins the final leg of the Triple Crown! #NBCSports #HorseRacing #BelmontStakes&#10;» Subscribe to NBC Sports: https://www.youtube.com/nbcsports?sub_confirmation=1&#10;» Watch Live Sports on NBCSports.com: http://www.nbcsports.com/live&#10;» Get more horse racing news on NBC Sports: https://www.nbcsports.com/horse-racing&#10;&#10;NBC Sports Group serves sports fans 24/7 with premier live events, insightful studio shows, and compelling original programming. NBC Sports is an established leader in the sports media landscape with an unparalleled collection of sports properties that include the Olympics, NFL, Premier League, NHL, NASCAR, PGA TOUR, the Kentucky Derby, Tour de France, French Open, IndyCar and many more. Subscribe to our channel for the latest sporting news and highlights!&#10;&#10;The Kentucky Derby, Preakness and Belmont Stakes are far more than just two-minute horse races… They are 300 years of history, tradition and athleticism, all rolled into single sporting events. Celebrating the pursuit of American excellence, NBC Sports is the exclusive home to all three races of the Triple Crown.&#10;&#10;Beyond the Triple Crown, NBC Sports broadcasts some of the most important and prestigious events in all of horse racing. With exclusive media rights to the Breeders’ Cup Challenge Series and the Breeders’ Cup Classic, viewers can watch the best contenders compete across the country between June and November.&#10;&#10;Visit NBC Sports: https://www.nbcsports.com&#10;Find NBC Sports on Facebook: https://www.facebook.com/NBCSports&#10;Follow NBC Sports on Twitter: https://twitter.com/nbcsports&#10;Follow NBC Sports on Instagram: https://www.instagram.com/nbcsports/&#10;&#10;https://www.nbcsports.com/nfl/sunday-night-football&#10;https://nbcsports.com/motors/nascar&#10;https://nbcsports.com/soccer/premier-league&#10;&#10;The 2022 Belmont Stakes (FULL RACE) | NBC Sports&#10;https://www.youtube.com/nbcsports" title="The 2022 Belmont Stakes (FULL RACE) | NBC Sports">
            <a:hlinkClick r:id="rId3"/>
          </p:cNvPr>
          <p:cNvPicPr preferRelativeResize="0"/>
          <p:nvPr/>
        </p:nvPicPr>
        <p:blipFill>
          <a:blip r:embed="rId4">
            <a:alphaModFix/>
          </a:blip>
          <a:stretch>
            <a:fillRect/>
          </a:stretch>
        </p:blipFill>
        <p:spPr>
          <a:xfrm>
            <a:off x="653975" y="513300"/>
            <a:ext cx="5489200" cy="4116900"/>
          </a:xfrm>
          <a:prstGeom prst="rect">
            <a:avLst/>
          </a:prstGeom>
          <a:noFill/>
          <a:ln>
            <a:noFill/>
          </a:ln>
        </p:spPr>
      </p:pic>
      <p:sp>
        <p:nvSpPr>
          <p:cNvPr id="87" name="Google Shape;87;p15"/>
          <p:cNvSpPr txBox="1"/>
          <p:nvPr/>
        </p:nvSpPr>
        <p:spPr>
          <a:xfrm>
            <a:off x="6259150" y="656275"/>
            <a:ext cx="280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Raleway"/>
                <a:ea typeface="Raleway"/>
                <a:cs typeface="Raleway"/>
                <a:sym typeface="Raleway"/>
              </a:rPr>
              <a:t>Ever seen a horse  race?</a:t>
            </a:r>
            <a:endParaRPr sz="1600" b="1">
              <a:latin typeface="Raleway"/>
              <a:ea typeface="Raleway"/>
              <a:cs typeface="Raleway"/>
              <a:sym typeface="Raleway"/>
            </a:endParaRPr>
          </a:p>
          <a:p>
            <a:pPr marL="0" lvl="0" indent="0" algn="l" rtl="0">
              <a:spcBef>
                <a:spcPts val="0"/>
              </a:spcBef>
              <a:spcAft>
                <a:spcPts val="0"/>
              </a:spcAft>
              <a:buNone/>
            </a:pPr>
            <a:r>
              <a:rPr lang="en" sz="1600" b="1">
                <a:latin typeface="Raleway"/>
                <a:ea typeface="Raleway"/>
                <a:cs typeface="Raleway"/>
                <a:sym typeface="Raleway"/>
              </a:rPr>
              <a:t>Have a look now ⬅️</a:t>
            </a:r>
            <a:endParaRPr sz="1600" b="1">
              <a:latin typeface="Raleway"/>
              <a:ea typeface="Raleway"/>
              <a:cs typeface="Raleway"/>
              <a:sym typeface="Raleway"/>
            </a:endParaRPr>
          </a:p>
        </p:txBody>
      </p:sp>
      <p:sp>
        <p:nvSpPr>
          <p:cNvPr id="2" name="TextBox 1">
            <a:extLst>
              <a:ext uri="{FF2B5EF4-FFF2-40B4-BE49-F238E27FC236}">
                <a16:creationId xmlns:a16="http://schemas.microsoft.com/office/drawing/2014/main" id="{1362409F-2E48-07BC-7F18-3BCFC4628C74}"/>
              </a:ext>
            </a:extLst>
          </p:cNvPr>
          <p:cNvSpPr txBox="1"/>
          <p:nvPr/>
        </p:nvSpPr>
        <p:spPr>
          <a:xfrm>
            <a:off x="6346479" y="1430448"/>
            <a:ext cx="2525917" cy="523220"/>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=wIYD42DV3Ro&amp;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25075" y="575950"/>
            <a:ext cx="8196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93" name="Google Shape;93;p16"/>
          <p:cNvSpPr txBox="1"/>
          <p:nvPr/>
        </p:nvSpPr>
        <p:spPr>
          <a:xfrm>
            <a:off x="342900" y="1264450"/>
            <a:ext cx="8433300" cy="4525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aleway SemiBold"/>
              <a:buChar char="●"/>
            </a:pPr>
            <a:r>
              <a:rPr lang="en">
                <a:solidFill>
                  <a:schemeClr val="dk2"/>
                </a:solidFill>
                <a:latin typeface="Raleway SemiBold"/>
                <a:ea typeface="Raleway SemiBold"/>
                <a:cs typeface="Raleway SemiBold"/>
                <a:sym typeface="Raleway SemiBold"/>
              </a:rPr>
              <a:t>America’s most prestigious and oldest horse races are held annually at Aqueduct, Belmont, Saratoga.</a:t>
            </a:r>
            <a:r>
              <a:rPr lang="en" sz="1500">
                <a:solidFill>
                  <a:schemeClr val="dk2"/>
                </a:solidFill>
                <a:latin typeface="Raleway SemiBold"/>
                <a:ea typeface="Raleway SemiBold"/>
                <a:cs typeface="Raleway SemiBold"/>
                <a:sym typeface="Raleway SemiBold"/>
              </a:rPr>
              <a:t>	</a:t>
            </a:r>
            <a:endParaRPr sz="1500">
              <a:solidFill>
                <a:schemeClr val="dk2"/>
              </a:solidFill>
              <a:latin typeface="Raleway SemiBold"/>
              <a:ea typeface="Raleway SemiBold"/>
              <a:cs typeface="Raleway SemiBold"/>
              <a:sym typeface="Raleway SemiBold"/>
            </a:endParaRPr>
          </a:p>
          <a:p>
            <a:pPr marL="457200" lvl="0" indent="-317500" algn="l" rtl="0">
              <a:spcBef>
                <a:spcPts val="0"/>
              </a:spcBef>
              <a:spcAft>
                <a:spcPts val="0"/>
              </a:spcAft>
              <a:buClr>
                <a:schemeClr val="dk2"/>
              </a:buClr>
              <a:buSzPts val="1400"/>
              <a:buFont typeface="Raleway SemiBold"/>
              <a:buChar char="●"/>
            </a:pPr>
            <a:r>
              <a:rPr lang="en">
                <a:solidFill>
                  <a:schemeClr val="dk2"/>
                </a:solidFill>
                <a:latin typeface="Raleway SemiBold"/>
                <a:ea typeface="Raleway SemiBold"/>
                <a:cs typeface="Raleway SemiBold"/>
                <a:sym typeface="Raleway SemiBold"/>
              </a:rPr>
              <a:t>Each horse is tracked every 0.25 seconds using trakus index (real-time tracking system that determines the exact geographical location of the horse.</a:t>
            </a:r>
            <a:r>
              <a:rPr lang="en" sz="1200">
                <a:solidFill>
                  <a:schemeClr val="dk2"/>
                </a:solidFill>
              </a:rPr>
              <a:t>	 	 	 		</a:t>
            </a:r>
            <a:endParaRPr>
              <a:solidFill>
                <a:schemeClr val="dk2"/>
              </a:solidFill>
              <a:latin typeface="Raleway SemiBold"/>
              <a:ea typeface="Raleway SemiBold"/>
              <a:cs typeface="Raleway SemiBold"/>
              <a:sym typeface="Raleway SemiBold"/>
            </a:endParaRPr>
          </a:p>
          <a:p>
            <a:pPr marL="0" lvl="0" indent="457200" algn="l" rtl="0">
              <a:spcBef>
                <a:spcPts val="0"/>
              </a:spcBef>
              <a:spcAft>
                <a:spcPts val="0"/>
              </a:spcAft>
              <a:buNone/>
            </a:pPr>
            <a:r>
              <a:rPr lang="en">
                <a:solidFill>
                  <a:schemeClr val="dk2"/>
                </a:solidFill>
                <a:latin typeface="Raleway SemiBold"/>
                <a:ea typeface="Raleway SemiBold"/>
                <a:cs typeface="Raleway SemiBold"/>
                <a:sym typeface="Raleway SemiBold"/>
              </a:rPr>
              <a:t>Some nuggets 🍗</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1. Purse </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2. Drafting Strategy</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3. Maiden Races</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4. Stakes</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5. Allowance Races</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6. Claiming Races</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7. Odds</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8. Jockey</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9. Race Course Types - Hurdle Surfaces, Turf and Dirt</a:t>
            </a:r>
            <a:endParaRPr>
              <a:solidFill>
                <a:schemeClr val="dk2"/>
              </a:solidFill>
              <a:latin typeface="Raleway SemiBold"/>
              <a:ea typeface="Raleway SemiBold"/>
              <a:cs typeface="Raleway SemiBold"/>
              <a:sym typeface="Raleway SemiBold"/>
            </a:endParaRPr>
          </a:p>
          <a:p>
            <a:pPr marL="914400" lvl="0" indent="0" algn="l" rtl="0">
              <a:spcBef>
                <a:spcPts val="0"/>
              </a:spcBef>
              <a:spcAft>
                <a:spcPts val="0"/>
              </a:spcAft>
              <a:buNone/>
            </a:pPr>
            <a:r>
              <a:rPr lang="en">
                <a:solidFill>
                  <a:schemeClr val="dk2"/>
                </a:solidFill>
                <a:latin typeface="Raleway SemiBold"/>
                <a:ea typeface="Raleway SemiBold"/>
                <a:cs typeface="Raleway SemiBold"/>
                <a:sym typeface="Raleway SemiBold"/>
              </a:rPr>
              <a:t>10. Track Conditions - Muddy, Sloppy, Firm, Yielding</a:t>
            </a:r>
            <a:endParaRPr>
              <a:solidFill>
                <a:schemeClr val="dk2"/>
              </a:solidFill>
              <a:latin typeface="Raleway SemiBold"/>
              <a:ea typeface="Raleway SemiBold"/>
              <a:cs typeface="Raleway SemiBold"/>
              <a:sym typeface="Raleway SemiBold"/>
            </a:endParaRPr>
          </a:p>
          <a:p>
            <a:pPr marL="457200" lvl="0" indent="0" algn="l" rtl="0">
              <a:spcBef>
                <a:spcPts val="0"/>
              </a:spcBef>
              <a:spcAft>
                <a:spcPts val="0"/>
              </a:spcAft>
              <a:buNone/>
            </a:pPr>
            <a:r>
              <a:rPr lang="en" sz="1200">
                <a:solidFill>
                  <a:schemeClr val="dk2"/>
                </a:solidFill>
              </a:rPr>
              <a:t>			</a:t>
            </a:r>
            <a:endParaRPr sz="1200">
              <a:solidFill>
                <a:schemeClr val="dk2"/>
              </a:solidFill>
            </a:endParaRPr>
          </a:p>
          <a:p>
            <a:pPr marL="0" lvl="0" indent="0" algn="l" rtl="0">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marL="0" lvl="0" indent="0" algn="l" rtl="0">
              <a:spcBef>
                <a:spcPts val="0"/>
              </a:spcBef>
              <a:spcAft>
                <a:spcPts val="0"/>
              </a:spcAft>
              <a:buNone/>
            </a:pPr>
            <a:endParaRPr sz="1200">
              <a:solidFill>
                <a:schemeClr val="dk2"/>
              </a:solidFill>
              <a:latin typeface="Raleway SemiBold"/>
              <a:ea typeface="Raleway SemiBold"/>
              <a:cs typeface="Raleway SemiBold"/>
              <a:sym typeface="Raleway SemiBold"/>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64325" y="575950"/>
            <a:ext cx="83574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pic>
        <p:nvPicPr>
          <p:cNvPr id="99" name="Google Shape;99;p17"/>
          <p:cNvPicPr preferRelativeResize="0"/>
          <p:nvPr/>
        </p:nvPicPr>
        <p:blipFill>
          <a:blip r:embed="rId3">
            <a:alphaModFix/>
          </a:blip>
          <a:stretch>
            <a:fillRect/>
          </a:stretch>
        </p:blipFill>
        <p:spPr>
          <a:xfrm>
            <a:off x="6085700" y="1346313"/>
            <a:ext cx="3000375" cy="2330398"/>
          </a:xfrm>
          <a:prstGeom prst="rect">
            <a:avLst/>
          </a:prstGeom>
          <a:noFill/>
          <a:ln>
            <a:noFill/>
          </a:ln>
        </p:spPr>
      </p:pic>
      <p:pic>
        <p:nvPicPr>
          <p:cNvPr id="100" name="Google Shape;100;p17"/>
          <p:cNvPicPr preferRelativeResize="0"/>
          <p:nvPr/>
        </p:nvPicPr>
        <p:blipFill>
          <a:blip r:embed="rId4">
            <a:alphaModFix/>
          </a:blip>
          <a:stretch>
            <a:fillRect/>
          </a:stretch>
        </p:blipFill>
        <p:spPr>
          <a:xfrm>
            <a:off x="52000" y="1358975"/>
            <a:ext cx="3019425" cy="2305050"/>
          </a:xfrm>
          <a:prstGeom prst="rect">
            <a:avLst/>
          </a:prstGeom>
          <a:noFill/>
          <a:ln>
            <a:noFill/>
          </a:ln>
        </p:spPr>
      </p:pic>
      <p:sp>
        <p:nvSpPr>
          <p:cNvPr id="101" name="Google Shape;101;p17"/>
          <p:cNvSpPr txBox="1"/>
          <p:nvPr/>
        </p:nvSpPr>
        <p:spPr>
          <a:xfrm>
            <a:off x="214275" y="3557575"/>
            <a:ext cx="2786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 - Dirt</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T - Turf</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I - Inner Turf</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O - Outer Turf</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02" name="Google Shape;102;p17"/>
          <p:cNvSpPr txBox="1"/>
          <p:nvPr/>
        </p:nvSpPr>
        <p:spPr>
          <a:xfrm>
            <a:off x="3257550" y="3557575"/>
            <a:ext cx="2943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FT - Fast Track</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SY - Sloppy</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M - Muddy</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GD - Good</a:t>
            </a:r>
            <a:endParaRPr>
              <a:latin typeface="Lato"/>
              <a:ea typeface="Lato"/>
              <a:cs typeface="Lato"/>
              <a:sym typeface="Lato"/>
            </a:endParaRPr>
          </a:p>
        </p:txBody>
      </p:sp>
      <p:pic>
        <p:nvPicPr>
          <p:cNvPr id="103" name="Google Shape;103;p17"/>
          <p:cNvPicPr preferRelativeResize="0"/>
          <p:nvPr/>
        </p:nvPicPr>
        <p:blipFill>
          <a:blip r:embed="rId5">
            <a:alphaModFix/>
          </a:blip>
          <a:stretch>
            <a:fillRect/>
          </a:stretch>
        </p:blipFill>
        <p:spPr>
          <a:xfrm>
            <a:off x="3078363" y="1363750"/>
            <a:ext cx="3000375" cy="2295525"/>
          </a:xfrm>
          <a:prstGeom prst="rect">
            <a:avLst/>
          </a:prstGeom>
          <a:noFill/>
          <a:ln>
            <a:noFill/>
          </a:ln>
        </p:spPr>
      </p:pic>
      <p:sp>
        <p:nvSpPr>
          <p:cNvPr id="104" name="Google Shape;104;p17"/>
          <p:cNvSpPr txBox="1"/>
          <p:nvPr/>
        </p:nvSpPr>
        <p:spPr>
          <a:xfrm>
            <a:off x="6311500" y="3654025"/>
            <a:ext cx="260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CLM - Claiming</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MSW - Maiden Special Weight</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STK - Stakes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3">
            <a:alphaModFix/>
          </a:blip>
          <a:srcRect r="64974"/>
          <a:stretch/>
        </p:blipFill>
        <p:spPr>
          <a:xfrm>
            <a:off x="152425" y="1012775"/>
            <a:ext cx="2762250" cy="2168500"/>
          </a:xfrm>
          <a:prstGeom prst="rect">
            <a:avLst/>
          </a:prstGeom>
          <a:noFill/>
          <a:ln>
            <a:noFill/>
          </a:ln>
        </p:spPr>
      </p:pic>
      <p:pic>
        <p:nvPicPr>
          <p:cNvPr id="110" name="Google Shape;110;p18"/>
          <p:cNvPicPr preferRelativeResize="0"/>
          <p:nvPr/>
        </p:nvPicPr>
        <p:blipFill rotWithShape="1">
          <a:blip r:embed="rId3">
            <a:alphaModFix/>
          </a:blip>
          <a:srcRect l="33013" r="31730"/>
          <a:stretch/>
        </p:blipFill>
        <p:spPr>
          <a:xfrm>
            <a:off x="3091163" y="1012775"/>
            <a:ext cx="2972335" cy="2310300"/>
          </a:xfrm>
          <a:prstGeom prst="rect">
            <a:avLst/>
          </a:prstGeom>
          <a:noFill/>
          <a:ln>
            <a:noFill/>
          </a:ln>
        </p:spPr>
      </p:pic>
      <p:pic>
        <p:nvPicPr>
          <p:cNvPr id="111" name="Google Shape;111;p18"/>
          <p:cNvPicPr preferRelativeResize="0"/>
          <p:nvPr/>
        </p:nvPicPr>
        <p:blipFill rotWithShape="1">
          <a:blip r:embed="rId3">
            <a:alphaModFix/>
          </a:blip>
          <a:srcRect l="66345"/>
          <a:stretch/>
        </p:blipFill>
        <p:spPr>
          <a:xfrm>
            <a:off x="6063500" y="1012776"/>
            <a:ext cx="2837250" cy="2310300"/>
          </a:xfrm>
          <a:prstGeom prst="rect">
            <a:avLst/>
          </a:prstGeom>
          <a:noFill/>
          <a:ln>
            <a:noFill/>
          </a:ln>
        </p:spPr>
      </p:pic>
      <p:sp>
        <p:nvSpPr>
          <p:cNvPr id="112" name="Google Shape;112;p18"/>
          <p:cNvSpPr txBox="1"/>
          <p:nvPr/>
        </p:nvSpPr>
        <p:spPr>
          <a:xfrm>
            <a:off x="244650" y="3461050"/>
            <a:ext cx="865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Medium"/>
                <a:ea typeface="Raleway Medium"/>
                <a:cs typeface="Raleway Medium"/>
                <a:sym typeface="Raleway Medium"/>
              </a:rPr>
              <a:t>Scatterplots of the racing track at the 3 locations, Aqueduct(AQU), Belmont(BEL) and Saratoga(SAR)</a:t>
            </a:r>
            <a:endParaRPr>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9"/>
          <p:cNvPicPr preferRelativeResize="0"/>
          <p:nvPr/>
        </p:nvPicPr>
        <p:blipFill rotWithShape="1">
          <a:blip r:embed="rId3">
            <a:alphaModFix/>
          </a:blip>
          <a:srcRect r="-5396" b="-25439"/>
          <a:stretch/>
        </p:blipFill>
        <p:spPr>
          <a:xfrm>
            <a:off x="132650" y="465225"/>
            <a:ext cx="6339150" cy="2480450"/>
          </a:xfrm>
          <a:prstGeom prst="rect">
            <a:avLst/>
          </a:prstGeom>
          <a:noFill/>
          <a:ln>
            <a:noFill/>
          </a:ln>
        </p:spPr>
      </p:pic>
      <p:pic>
        <p:nvPicPr>
          <p:cNvPr id="118" name="Google Shape;118;p19"/>
          <p:cNvPicPr preferRelativeResize="0"/>
          <p:nvPr/>
        </p:nvPicPr>
        <p:blipFill>
          <a:blip r:embed="rId4">
            <a:alphaModFix/>
          </a:blip>
          <a:stretch>
            <a:fillRect/>
          </a:stretch>
        </p:blipFill>
        <p:spPr>
          <a:xfrm>
            <a:off x="132650" y="2740475"/>
            <a:ext cx="6057825" cy="1986025"/>
          </a:xfrm>
          <a:prstGeom prst="rect">
            <a:avLst/>
          </a:prstGeom>
          <a:noFill/>
          <a:ln>
            <a:noFill/>
          </a:ln>
        </p:spPr>
      </p:pic>
      <p:sp>
        <p:nvSpPr>
          <p:cNvPr id="119" name="Google Shape;119;p19"/>
          <p:cNvSpPr txBox="1"/>
          <p:nvPr/>
        </p:nvSpPr>
        <p:spPr>
          <a:xfrm>
            <a:off x="6190475" y="903725"/>
            <a:ext cx="2519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Medium"/>
                <a:ea typeface="Raleway Medium"/>
                <a:cs typeface="Raleway Medium"/>
                <a:sym typeface="Raleway Medium"/>
              </a:rPr>
              <a:t>Scatterplot of the trajectory followed by the winner and runner-up horse at the finish line.</a:t>
            </a:r>
            <a:endParaRPr>
              <a:latin typeface="Raleway Medium"/>
              <a:ea typeface="Raleway Medium"/>
              <a:cs typeface="Raleway Medium"/>
              <a:sym typeface="Raleway Medium"/>
            </a:endParaRPr>
          </a:p>
        </p:txBody>
      </p:sp>
      <p:sp>
        <p:nvSpPr>
          <p:cNvPr id="120" name="Google Shape;120;p19"/>
          <p:cNvSpPr txBox="1"/>
          <p:nvPr/>
        </p:nvSpPr>
        <p:spPr>
          <a:xfrm>
            <a:off x="6258750" y="3316850"/>
            <a:ext cx="234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Medium"/>
                <a:ea typeface="Raleway Medium"/>
                <a:cs typeface="Raleway Medium"/>
                <a:sym typeface="Raleway Medium"/>
              </a:rPr>
              <a:t>Close up of the first horse overtaking the second.</a:t>
            </a:r>
            <a:endParaRPr>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374423" y="518438"/>
            <a:ext cx="4892800" cy="4010475"/>
          </a:xfrm>
          <a:prstGeom prst="rect">
            <a:avLst/>
          </a:prstGeom>
          <a:noFill/>
          <a:ln>
            <a:noFill/>
          </a:ln>
        </p:spPr>
      </p:pic>
      <p:sp>
        <p:nvSpPr>
          <p:cNvPr id="126" name="Google Shape;126;p20"/>
          <p:cNvSpPr txBox="1"/>
          <p:nvPr/>
        </p:nvSpPr>
        <p:spPr>
          <a:xfrm>
            <a:off x="5624200" y="692200"/>
            <a:ext cx="3124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12121"/>
                </a:solidFill>
                <a:highlight>
                  <a:srgbClr val="FFFFFF"/>
                </a:highlight>
                <a:latin typeface="Raleway Medium"/>
                <a:ea typeface="Raleway Medium"/>
                <a:cs typeface="Raleway Medium"/>
                <a:sym typeface="Raleway Medium"/>
              </a:rPr>
              <a:t>Correlation heat map of chosen relevant attributes.</a:t>
            </a:r>
            <a:endParaRPr sz="1200">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None/>
            </a:pPr>
            <a:endParaRPr sz="1200">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Clr>
                <a:schemeClr val="dk2"/>
              </a:buClr>
              <a:buSzPts val="1100"/>
              <a:buFont typeface="Arial"/>
              <a:buNone/>
            </a:pPr>
            <a:r>
              <a:rPr lang="en" sz="1200">
                <a:solidFill>
                  <a:srgbClr val="212121"/>
                </a:solidFill>
                <a:highlight>
                  <a:srgbClr val="FFFFFF"/>
                </a:highlight>
                <a:latin typeface="Raleway Medium"/>
                <a:ea typeface="Raleway Medium"/>
                <a:cs typeface="Raleway Medium"/>
                <a:sym typeface="Raleway Medium"/>
              </a:rPr>
              <a:t>Attributes that show high degree of coreelation:</a:t>
            </a:r>
            <a:endParaRPr sz="1200">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Clr>
                <a:schemeClr val="dk2"/>
              </a:buClr>
              <a:buSzPts val="1100"/>
              <a:buFont typeface="Arial"/>
              <a:buNone/>
            </a:pPr>
            <a:r>
              <a:rPr lang="en" sz="1200">
                <a:solidFill>
                  <a:srgbClr val="212121"/>
                </a:solidFill>
                <a:highlight>
                  <a:srgbClr val="FFFFFF"/>
                </a:highlight>
                <a:latin typeface="Raleway Medium"/>
                <a:ea typeface="Raleway Medium"/>
                <a:cs typeface="Raleway Medium"/>
                <a:sym typeface="Raleway Medium"/>
              </a:rPr>
              <a:t>course_type and run_up_distance = 0.43</a:t>
            </a:r>
            <a:endParaRPr sz="1200">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None/>
            </a:pPr>
            <a:r>
              <a:rPr lang="en" sz="1200">
                <a:solidFill>
                  <a:srgbClr val="212121"/>
                </a:solidFill>
                <a:highlight>
                  <a:srgbClr val="FFFFFF"/>
                </a:highlight>
                <a:latin typeface="Raleway Medium"/>
                <a:ea typeface="Raleway Medium"/>
                <a:cs typeface="Raleway Medium"/>
                <a:sym typeface="Raleway Medium"/>
              </a:rPr>
              <a:t>purse and race_type = 0.42</a:t>
            </a:r>
            <a:endParaRPr>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65325" y="575950"/>
            <a:ext cx="83565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Learning - Clustering</a:t>
            </a:r>
            <a:endParaRPr/>
          </a:p>
        </p:txBody>
      </p:sp>
      <p:sp>
        <p:nvSpPr>
          <p:cNvPr id="132" name="Google Shape;132;p21"/>
          <p:cNvSpPr txBox="1"/>
          <p:nvPr/>
        </p:nvSpPr>
        <p:spPr>
          <a:xfrm>
            <a:off x="461475" y="1249825"/>
            <a:ext cx="782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12121"/>
                </a:solidFill>
                <a:highlight>
                  <a:srgbClr val="FFFFFF"/>
                </a:highlight>
                <a:latin typeface="Raleway Medium"/>
                <a:ea typeface="Raleway Medium"/>
                <a:cs typeface="Raleway Medium"/>
                <a:sym typeface="Raleway Medium"/>
              </a:rPr>
              <a:t>The aim is to find any patterns/understand the racing data more.</a:t>
            </a:r>
            <a:endParaRPr sz="1200">
              <a:solidFill>
                <a:srgbClr val="212121"/>
              </a:solidFill>
              <a:highlight>
                <a:srgbClr val="FFFFFF"/>
              </a:highlight>
              <a:latin typeface="Raleway Medium"/>
              <a:ea typeface="Raleway Medium"/>
              <a:cs typeface="Raleway Medium"/>
              <a:sym typeface="Raleway Medium"/>
            </a:endParaRPr>
          </a:p>
          <a:p>
            <a:pPr marL="0" lvl="0" indent="0" algn="l" rtl="0">
              <a:spcBef>
                <a:spcPts val="0"/>
              </a:spcBef>
              <a:spcAft>
                <a:spcPts val="0"/>
              </a:spcAft>
              <a:buNone/>
            </a:pPr>
            <a:r>
              <a:rPr lang="en" sz="1200">
                <a:solidFill>
                  <a:srgbClr val="212121"/>
                </a:solidFill>
                <a:highlight>
                  <a:srgbClr val="FFFFFF"/>
                </a:highlight>
                <a:latin typeface="Raleway Medium"/>
                <a:ea typeface="Raleway Medium"/>
                <a:cs typeface="Raleway Medium"/>
                <a:sym typeface="Raleway Medium"/>
              </a:rPr>
              <a:t>K means clustering followed by agglomerative clustering(hierarchical clustering) is implemented.</a:t>
            </a:r>
            <a:endParaRPr>
              <a:latin typeface="Raleway Medium"/>
              <a:ea typeface="Raleway Medium"/>
              <a:cs typeface="Raleway Medium"/>
              <a:sym typeface="Raleway Medium"/>
            </a:endParaRPr>
          </a:p>
        </p:txBody>
      </p:sp>
      <p:pic>
        <p:nvPicPr>
          <p:cNvPr id="133" name="Google Shape;133;p21"/>
          <p:cNvPicPr preferRelativeResize="0"/>
          <p:nvPr/>
        </p:nvPicPr>
        <p:blipFill>
          <a:blip r:embed="rId3">
            <a:alphaModFix/>
          </a:blip>
          <a:stretch>
            <a:fillRect/>
          </a:stretch>
        </p:blipFill>
        <p:spPr>
          <a:xfrm>
            <a:off x="152400" y="1956325"/>
            <a:ext cx="4991099" cy="2014275"/>
          </a:xfrm>
          <a:prstGeom prst="rect">
            <a:avLst/>
          </a:prstGeom>
          <a:noFill/>
          <a:ln>
            <a:noFill/>
          </a:ln>
        </p:spPr>
      </p:pic>
      <p:sp>
        <p:nvSpPr>
          <p:cNvPr id="134" name="Google Shape;134;p21"/>
          <p:cNvSpPr txBox="1"/>
          <p:nvPr/>
        </p:nvSpPr>
        <p:spPr>
          <a:xfrm>
            <a:off x="5316550" y="2086250"/>
            <a:ext cx="340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Elbow plot for K means Clustering.</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Optimum value, K=6</a:t>
            </a:r>
            <a:endParaRPr>
              <a:latin typeface="Lato"/>
              <a:ea typeface="Lato"/>
              <a:cs typeface="Lato"/>
              <a:sym typeface="Lato"/>
            </a:endParaRPr>
          </a:p>
          <a:p>
            <a:pPr marL="0" lvl="0" indent="0" algn="l" rtl="0">
              <a:spcBef>
                <a:spcPts val="0"/>
              </a:spcBef>
              <a:spcAft>
                <a:spcPts val="0"/>
              </a:spcAft>
              <a:buNone/>
            </a:pPr>
            <a:r>
              <a:rPr lang="en">
                <a:solidFill>
                  <a:srgbClr val="212121"/>
                </a:solidFill>
                <a:highlight>
                  <a:srgbClr val="FFFFFF"/>
                </a:highlight>
                <a:latin typeface="Raleway Medium"/>
                <a:ea typeface="Raleway Medium"/>
                <a:cs typeface="Raleway Medium"/>
                <a:sym typeface="Raleway Medium"/>
              </a:rPr>
              <a:t>The graph is a oscillating a bit until 5 clusters.</a:t>
            </a:r>
            <a:endParaRPr sz="1600">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686</Words>
  <Application>Microsoft Macintosh PowerPoint</Application>
  <PresentationFormat>On-screen Show (16:9)</PresentationFormat>
  <Paragraphs>92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Lato</vt:lpstr>
      <vt:lpstr>Arial</vt:lpstr>
      <vt:lpstr>Raleway Medium</vt:lpstr>
      <vt:lpstr>Raleway SemiBold</vt:lpstr>
      <vt:lpstr>Raleway</vt:lpstr>
      <vt:lpstr>Swiss</vt:lpstr>
      <vt:lpstr>PowerPoint Presentation</vt:lpstr>
      <vt:lpstr>Line Up</vt:lpstr>
      <vt:lpstr>PowerPoint Presentation</vt:lpstr>
      <vt:lpstr>Introduction</vt:lpstr>
      <vt:lpstr>EDA</vt:lpstr>
      <vt:lpstr>PowerPoint Presentation</vt:lpstr>
      <vt:lpstr>PowerPoint Presentation</vt:lpstr>
      <vt:lpstr>PowerPoint Presentation</vt:lpstr>
      <vt:lpstr>Unsupervised Learning - Clustering</vt:lpstr>
      <vt:lpstr>PowerPoint Presentation</vt:lpstr>
      <vt:lpstr>Preprocessing</vt:lpstr>
      <vt:lpstr>Preprocessing</vt:lpstr>
      <vt:lpstr>PCA</vt:lpstr>
      <vt:lpstr>Modeling and Inference</vt:lpstr>
      <vt:lpstr>Confusion Matrix</vt:lpstr>
      <vt:lpstr>PowerPoint Presentation</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Hita Juneja</cp:lastModifiedBy>
  <cp:revision>1</cp:revision>
  <dcterms:modified xsi:type="dcterms:W3CDTF">2022-10-23T08:53:01Z</dcterms:modified>
</cp:coreProperties>
</file>